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6">
  <p:sldMasterIdLst>
    <p:sldMasterId id="2147483672" r:id="rId1"/>
  </p:sldMasterIdLst>
  <p:notesMasterIdLst>
    <p:notesMasterId r:id="rId11"/>
  </p:notesMasterIdLst>
  <p:sldIdLst>
    <p:sldId id="302" r:id="rId2"/>
    <p:sldId id="318" r:id="rId3"/>
    <p:sldId id="345" r:id="rId4"/>
    <p:sldId id="335" r:id="rId5"/>
    <p:sldId id="380" r:id="rId6"/>
    <p:sldId id="379" r:id="rId7"/>
    <p:sldId id="352" r:id="rId8"/>
    <p:sldId id="257" r:id="rId9"/>
    <p:sldId id="316" r:id="rId10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Vuq8jES5ks5KFhKOPcKQw==" hashData="9By9+z3gn8RRANLiN/iTrPGa4+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0033CC"/>
    <a:srgbClr val="FFFF00"/>
    <a:srgbClr val="00FF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94628" autoAdjust="0"/>
  </p:normalViewPr>
  <p:slideViewPr>
    <p:cSldViewPr showGuides="1">
      <p:cViewPr>
        <p:scale>
          <a:sx n="100" d="100"/>
          <a:sy n="100" d="100"/>
        </p:scale>
        <p:origin x="-1085" y="-58"/>
      </p:cViewPr>
      <p:guideLst>
        <p:guide orient="horz" pos="2160"/>
        <p:guide orient="horz" pos="480"/>
        <p:guide pos="4752"/>
        <p:guide pos="288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9291-6926-458D-AEF4-C57F20B515B0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DB396-F349-4012-A326-40DDBDE34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21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DB396-F349-4012-A326-40DDBDE349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74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BE1CE-FF1F-4F2F-A3AC-C4306AC9918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BE1CE-FF1F-4F2F-A3AC-C4306AC9918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BE1CE-FF1F-4F2F-A3AC-C4306AC991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BE1CE-FF1F-4F2F-A3AC-C4306AC991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BE1CE-FF1F-4F2F-A3AC-C4306AC9918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BE1CE-FF1F-4F2F-A3AC-C4306AC991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5800"/>
            <a:ext cx="4572000" cy="3429000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5800"/>
            <a:ext cx="4572000" cy="3429000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60"/>
          <a:stretch/>
        </p:blipFill>
        <p:spPr bwMode="auto">
          <a:xfrm>
            <a:off x="3276601" y="1600200"/>
            <a:ext cx="58674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762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>
                <a:latin typeface="Tahoma" pitchFamily="34" charset="0"/>
                <a:ea typeface="+mj-ea"/>
                <a:cs typeface="Tahoma" pitchFamily="34" charset="0"/>
              </a:rPr>
              <a:t>PRESENTATION TITLE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298" y="-34636"/>
            <a:ext cx="9137650" cy="6858000"/>
            <a:chOff x="6350" y="0"/>
            <a:chExt cx="9137650" cy="6858000"/>
          </a:xfrm>
        </p:grpSpPr>
        <p:pic>
          <p:nvPicPr>
            <p:cNvPr id="6" name="Picture 10" descr="blank_background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33498"/>
                </a:clrFrom>
                <a:clrTo>
                  <a:srgbClr val="03349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50" y="0"/>
              <a:ext cx="9137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1" descr="white_curve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71925" y="1543050"/>
              <a:ext cx="517207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USACE_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175" y="5562600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863" y="6493825"/>
            <a:ext cx="91995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age2b cop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6529388"/>
            <a:ext cx="9144000" cy="328612"/>
            <a:chOff x="0" y="4113"/>
            <a:chExt cx="5760" cy="207"/>
          </a:xfrm>
        </p:grpSpPr>
        <p:sp>
          <p:nvSpPr>
            <p:cNvPr id="13" name="Rectangle 22"/>
            <p:cNvSpPr>
              <a:spLocks noChangeArrowheads="1"/>
            </p:cNvSpPr>
            <p:nvPr userDrawn="1"/>
          </p:nvSpPr>
          <p:spPr bwMode="auto">
            <a:xfrm>
              <a:off x="0" y="4118"/>
              <a:ext cx="5760" cy="20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 userDrawn="1"/>
          </p:nvSpPr>
          <p:spPr bwMode="auto">
            <a:xfrm>
              <a:off x="0" y="4113"/>
              <a:ext cx="238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FF"/>
                  </a:solidFill>
                </a:rPr>
                <a:t>BUILDING STRONG</a:t>
              </a:r>
              <a:r>
                <a:rPr lang="en-US" sz="900">
                  <a:solidFill>
                    <a:srgbClr val="FFFFFF"/>
                  </a:solidFill>
                </a:rPr>
                <a:t>®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 userDrawn="1"/>
          </p:nvSpPr>
          <p:spPr bwMode="auto">
            <a:xfrm>
              <a:off x="2586" y="4152"/>
              <a:ext cx="317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1200">
                  <a:solidFill>
                    <a:srgbClr val="FFFFFF"/>
                  </a:solidFill>
                </a:rPr>
                <a:t>US ARMY CORPS OF ENGINEERS | Jacksonville District</a:t>
              </a:r>
            </a:p>
          </p:txBody>
        </p:sp>
      </p:grpSp>
      <p:sp>
        <p:nvSpPr>
          <p:cNvPr id="18" name="Slide Number Placeholder 5"/>
          <p:cNvSpPr txBox="1">
            <a:spLocks/>
          </p:cNvSpPr>
          <p:nvPr/>
        </p:nvSpPr>
        <p:spPr>
          <a:xfrm>
            <a:off x="3657600" y="62484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88A12-5BC1-47C2-87C1-AA64B8D8CA47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00750"/>
            <a:ext cx="91995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798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875" y="22800"/>
            <a:ext cx="9272588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9083" y="5181600"/>
            <a:ext cx="964692" cy="1237821"/>
          </a:xfrm>
          <a:prstGeom prst="rect">
            <a:avLst/>
          </a:prstGeom>
        </p:spPr>
      </p:pic>
      <p:pic>
        <p:nvPicPr>
          <p:cNvPr id="7" name="Picture 10" descr="USAC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175" y="5562600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613" y="6505700"/>
            <a:ext cx="91995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71615"/>
            <a:ext cx="883069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Century Gothic" pitchFamily="34" charset="0"/>
              </a:rPr>
              <a:t>JACKSONVILLE HARBOR DEEPENING STUDY</a:t>
            </a:r>
            <a:r>
              <a:rPr lang="en-US" sz="3000" b="1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en-US" sz="3000" b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</a:rPr>
              <a:t>WATER QUALITY MODELING</a:t>
            </a:r>
            <a:endParaRPr lang="en-US" sz="28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3386" y="914400"/>
            <a:ext cx="8613414" cy="23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</a:pPr>
            <a:endParaRPr lang="en-US" sz="1400" dirty="0" smtClean="0">
              <a:latin typeface="Century Gothic" pitchFamily="34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sz="1600" b="1" dirty="0" smtClean="0">
                <a:latin typeface="Century Gothic" pitchFamily="34" charset="0"/>
              </a:rPr>
              <a:t/>
            </a:r>
            <a:br>
              <a:rPr lang="en-US" sz="1600" b="1" dirty="0" smtClean="0">
                <a:latin typeface="Century Gothic" pitchFamily="34" charset="0"/>
              </a:rPr>
            </a:br>
            <a:endParaRPr lang="en-US" sz="1600" b="1" dirty="0" smtClean="0">
              <a:latin typeface="Century Gothic" pitchFamily="34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sz="1600" b="1" dirty="0" smtClean="0">
                <a:latin typeface="Century Gothic" pitchFamily="34" charset="0"/>
              </a:rPr>
              <a:t>Presented </a:t>
            </a:r>
            <a:r>
              <a:rPr lang="en-US" sz="1600" b="1" dirty="0">
                <a:latin typeface="Century Gothic" pitchFamily="34" charset="0"/>
              </a:rPr>
              <a:t>by:</a:t>
            </a:r>
            <a:r>
              <a:rPr lang="en-US" sz="2000" b="1" dirty="0">
                <a:latin typeface="Century Gothic" pitchFamily="34" charset="0"/>
              </a:rPr>
              <a:t/>
            </a:r>
            <a:br>
              <a:rPr lang="en-US" sz="2000" b="1" dirty="0">
                <a:latin typeface="Century Gothic" pitchFamily="34" charset="0"/>
              </a:rPr>
            </a:br>
            <a:endParaRPr lang="en-US" sz="2000" b="1" dirty="0">
              <a:latin typeface="Century Gothic" pitchFamily="34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sz="2000" b="1" dirty="0" smtClean="0">
                <a:latin typeface="Century Gothic" pitchFamily="34" charset="0"/>
              </a:rPr>
              <a:t>Michael Kabiling, Ph.D., P.E., C.F.M. </a:t>
            </a:r>
            <a:br>
              <a:rPr lang="en-US" sz="2000" b="1" dirty="0" smtClean="0">
                <a:latin typeface="Century Gothic" pitchFamily="34" charset="0"/>
              </a:rPr>
            </a:br>
            <a:r>
              <a:rPr lang="en-US" sz="2000" b="1" dirty="0" smtClean="0">
                <a:latin typeface="Century Gothic" pitchFamily="34" charset="0"/>
              </a:rPr>
              <a:t>Senior Engineer, Taylor Engineering, Inc.</a:t>
            </a:r>
          </a:p>
          <a:p>
            <a:pPr eaLnBrk="0" hangingPunct="0">
              <a:lnSpc>
                <a:spcPct val="95000"/>
              </a:lnSpc>
            </a:pPr>
            <a:endParaRPr lang="en-US" sz="1600" b="1" dirty="0" smtClean="0">
              <a:latin typeface="Century Gothic" pitchFamily="34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US" sz="1600" b="1" dirty="0" smtClean="0">
                <a:latin typeface="Century Gothic" pitchFamily="34" charset="0"/>
              </a:rPr>
              <a:t>October 22, 2012</a:t>
            </a:r>
            <a:r>
              <a:rPr lang="en-US" sz="1600" dirty="0">
                <a:latin typeface="Century Gothic" pitchFamily="34" charset="0"/>
              </a:rPr>
              <a:t>	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552450"/>
            <a:ext cx="5185432" cy="5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07728"/>
            <a:ext cx="3733800" cy="561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270875" cy="1143000"/>
          </a:xfrm>
          <a:noFill/>
        </p:spPr>
        <p:txBody>
          <a:bodyPr anchor="t"/>
          <a:lstStyle/>
          <a:p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USACE EFDC-CEQUAL-ICM Model Mesh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3999"/>
            <a:ext cx="4648200" cy="47783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model domain comprises </a:t>
            </a:r>
            <a:r>
              <a:rPr lang="en-US" sz="2400" dirty="0" smtClean="0"/>
              <a:t>2,707 </a:t>
            </a:r>
            <a:r>
              <a:rPr lang="en-US" sz="2400" dirty="0"/>
              <a:t>curvilinear horizontal water cells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six equally divided layers in the vertical direction</a:t>
            </a:r>
            <a:endParaRPr lang="en-US" sz="2400" dirty="0">
              <a:latin typeface="Tahoma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model </a:t>
            </a:r>
            <a:r>
              <a:rPr lang="en-US" sz="2400" dirty="0"/>
              <a:t>variables </a:t>
            </a:r>
            <a:r>
              <a:rPr lang="en-US" sz="2400" dirty="0" smtClean="0"/>
              <a:t>are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water surface elevation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velocity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salinity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192910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AIWW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Atlantic Ocean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8800" y="3157210"/>
            <a:ext cx="1251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St. Johns River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8050" y="5105400"/>
            <a:ext cx="9013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Crescent Lake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7084" y="5943600"/>
            <a:ext cx="901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Lake George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7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270875" cy="1143000"/>
          </a:xfrm>
          <a:noFill/>
        </p:spPr>
        <p:txBody>
          <a:bodyPr anchor="t"/>
          <a:lstStyle/>
          <a:p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EFDC Model Calibration (Salinity)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334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Correlation Coefficient — ability to predict trend </a:t>
            </a:r>
            <a:r>
              <a:rPr lang="en-US" dirty="0" smtClean="0">
                <a:solidFill>
                  <a:srgbClr val="0033CC"/>
                </a:solidFill>
              </a:rPr>
              <a:t>(~ 1.0 for perfect model)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RMSE — indication of model accuracy </a:t>
            </a:r>
            <a:r>
              <a:rPr lang="en-US" dirty="0" smtClean="0">
                <a:solidFill>
                  <a:srgbClr val="0033CC"/>
                </a:solidFill>
              </a:rPr>
              <a:t>(~0.0 for perfect model)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7352054"/>
              </p:ext>
            </p:extLst>
          </p:nvPr>
        </p:nvGraphicFramePr>
        <p:xfrm>
          <a:off x="1360030" y="1371600"/>
          <a:ext cx="6500140" cy="3505200"/>
        </p:xfrm>
        <a:graphic>
          <a:graphicData uri="http://schemas.openxmlformats.org/drawingml/2006/table">
            <a:tbl>
              <a:tblPr/>
              <a:tblGrid>
                <a:gridCol w="1993059"/>
                <a:gridCol w="1133468"/>
                <a:gridCol w="1094768"/>
                <a:gridCol w="1094768"/>
                <a:gridCol w="1184077"/>
              </a:tblGrid>
              <a:tr h="52057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SimSun"/>
                        </a:rPr>
                        <a:t>Stations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  <a:t>Calibration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SimSun"/>
                        </a:rPr>
                        <a:t>Period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SimSun"/>
                        </a:rPr>
                        <a:t>(1997)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  <a:t>Verification Period</a:t>
                      </a:r>
                      <a:endParaRPr lang="en-US" sz="120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SimSun"/>
                        </a:rPr>
                        <a:t>(1998)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SimSun"/>
                        </a:rPr>
                        <a:t>Correlation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SimSun"/>
                        </a:rPr>
                        <a:t>Coefficient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SimSun"/>
                        </a:rPr>
                        <a:t>RMSE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SimSun"/>
                        </a:rPr>
                        <a:t>ppt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SimSun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SimSun"/>
                        </a:rPr>
                        <a:t>Correlation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SimSun"/>
                        </a:rPr>
                        <a:t>Coefficient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SimSun"/>
                        </a:rPr>
                        <a:t>RMSE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SimSun"/>
                        </a:rPr>
                        <a:t>ppt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SimSun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5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Dames Point (Surface)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0.911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2.686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0.948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2.385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5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Dames Point (Bottom)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0.874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4.105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0.883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3.896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5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Acosta Bridge (Surface)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0.899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2.113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0.972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1.099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5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Acosta Bridge (Bottom)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0.886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2.433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0.974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1.033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0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SimSun"/>
                        </a:rPr>
                        <a:t>Buckman</a:t>
                      </a: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 Bridge (Surface)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0.787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0.986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0.898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0.419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0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SimSun"/>
                        </a:rPr>
                        <a:t>Buckman</a:t>
                      </a: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 Bridge (Bottom)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0.962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1.250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0.850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0.538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66825" y="2389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endParaRPr kumimoji="0" lang="en-US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8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270875" cy="1143000"/>
          </a:xfrm>
          <a:noFill/>
        </p:spPr>
        <p:txBody>
          <a:bodyPr anchor="t"/>
          <a:lstStyle/>
          <a:p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EFDC Model Calibration (</a:t>
            </a:r>
            <a:r>
              <a:rPr lang="en-US" sz="3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Buckman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Br.)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633023" cy="27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960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628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270875" cy="1143000"/>
          </a:xfrm>
          <a:noFill/>
        </p:spPr>
        <p:txBody>
          <a:bodyPr anchor="t"/>
          <a:lstStyle/>
          <a:p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CE-QUAL-ICM Model Calibration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622" y="2590800"/>
            <a:ext cx="282527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6845025"/>
              </p:ext>
            </p:extLst>
          </p:nvPr>
        </p:nvGraphicFramePr>
        <p:xfrm>
          <a:off x="6324600" y="914400"/>
          <a:ext cx="2667000" cy="757183"/>
        </p:xfrm>
        <a:graphic>
          <a:graphicData uri="http://schemas.openxmlformats.org/drawingml/2006/table">
            <a:tbl>
              <a:tblPr firstRow="1" firstCol="1" bandRow="1"/>
              <a:tblGrid>
                <a:gridCol w="1333500"/>
                <a:gridCol w="1333500"/>
              </a:tblGrid>
              <a:tr h="383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DO Statistic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Refined-Grid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Model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</a:t>
                      </a:r>
                      <a:r>
                        <a:rPr lang="en-US" sz="10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0.61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RMSE, mg/L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1.11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8900829"/>
              </p:ext>
            </p:extLst>
          </p:nvPr>
        </p:nvGraphicFramePr>
        <p:xfrm>
          <a:off x="6324600" y="1752600"/>
          <a:ext cx="2667000" cy="843916"/>
        </p:xfrm>
        <a:graphic>
          <a:graphicData uri="http://schemas.openxmlformats.org/drawingml/2006/table">
            <a:tbl>
              <a:tblPr firstRow="1" firstCol="1" bandRow="1"/>
              <a:tblGrid>
                <a:gridCol w="1333500"/>
                <a:gridCol w="1333500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Chl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-a Statistic</a:t>
                      </a:r>
                      <a:endParaRPr lang="en-US" sz="1100" dirty="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Refined-Grid Model</a:t>
                      </a:r>
                      <a:endParaRPr lang="en-US" sz="1100" dirty="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0.50</a:t>
                      </a:r>
                      <a:endParaRPr lang="en-US" sz="1100" dirty="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RMSE,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µ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g/L</a:t>
                      </a:r>
                      <a:endParaRPr lang="en-US" sz="110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11.49</a:t>
                      </a:r>
                      <a:endParaRPr lang="en-US" sz="1100" dirty="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59721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904875"/>
            <a:ext cx="59721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477000" y="3152775"/>
            <a:ext cx="457200" cy="152400"/>
          </a:xfrm>
          <a:prstGeom prst="righ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59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270875" cy="1143000"/>
          </a:xfrm>
          <a:noFill/>
        </p:spPr>
        <p:txBody>
          <a:bodyPr anchor="t"/>
          <a:lstStyle/>
          <a:p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CE-QUAL-ICM Model Calibration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622" y="2590800"/>
            <a:ext cx="282527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2845978"/>
              </p:ext>
            </p:extLst>
          </p:nvPr>
        </p:nvGraphicFramePr>
        <p:xfrm>
          <a:off x="6324600" y="914400"/>
          <a:ext cx="2667000" cy="757183"/>
        </p:xfrm>
        <a:graphic>
          <a:graphicData uri="http://schemas.openxmlformats.org/drawingml/2006/table">
            <a:tbl>
              <a:tblPr firstRow="1" firstCol="1" bandRow="1"/>
              <a:tblGrid>
                <a:gridCol w="1333500"/>
                <a:gridCol w="1333500"/>
              </a:tblGrid>
              <a:tr h="383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DO Statistic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Refined-Grid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Model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</a:t>
                      </a:r>
                      <a:r>
                        <a:rPr lang="en-US" sz="10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0.61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RMSE, mg/L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1.11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109646"/>
              </p:ext>
            </p:extLst>
          </p:nvPr>
        </p:nvGraphicFramePr>
        <p:xfrm>
          <a:off x="6324600" y="1752600"/>
          <a:ext cx="2667000" cy="843916"/>
        </p:xfrm>
        <a:graphic>
          <a:graphicData uri="http://schemas.openxmlformats.org/drawingml/2006/table">
            <a:tbl>
              <a:tblPr firstRow="1" firstCol="1" bandRow="1"/>
              <a:tblGrid>
                <a:gridCol w="1333500"/>
                <a:gridCol w="1333500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Chl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-a Statistic</a:t>
                      </a:r>
                      <a:endParaRPr lang="en-US" sz="1100" dirty="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Refined-Grid Model</a:t>
                      </a:r>
                      <a:endParaRPr lang="en-US" sz="1100" dirty="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0.50</a:t>
                      </a:r>
                      <a:endParaRPr lang="en-US" sz="1100" dirty="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RMSE,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µ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g/L</a:t>
                      </a:r>
                      <a:endParaRPr lang="en-US" sz="110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11.49</a:t>
                      </a:r>
                      <a:endParaRPr lang="en-US" sz="1100" dirty="0">
                        <a:effectLst/>
                        <a:latin typeface="Georg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4875"/>
            <a:ext cx="59721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19500"/>
            <a:ext cx="59721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677025" y="4648200"/>
            <a:ext cx="457200" cy="152400"/>
          </a:xfrm>
          <a:prstGeom prst="righ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14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270875" cy="1143000"/>
          </a:xfrm>
          <a:noFill/>
        </p:spPr>
        <p:txBody>
          <a:bodyPr anchor="t"/>
          <a:lstStyle/>
          <a:p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 Challenges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3999"/>
            <a:ext cx="4648200" cy="47783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Production Runs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USACE Baseline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50-ft dredge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EFDC-TMDL model has model instabilities for production runs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Model re-runs with smaller time steps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50" y="914400"/>
            <a:ext cx="41148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94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GRR 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Water Quality Modeling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828800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USACE contact: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Steven </a:t>
            </a:r>
            <a:r>
              <a:rPr lang="en-US" sz="2800" dirty="0" err="1" smtClean="0"/>
              <a:t>Bratos</a:t>
            </a:r>
            <a:endParaRPr lang="en-US" sz="2800" dirty="0" smtClean="0"/>
          </a:p>
          <a:p>
            <a:pPr algn="ctr"/>
            <a:r>
              <a:rPr lang="en-US" sz="2800" dirty="0"/>
              <a:t>Steven.M.Bratos@usace.army.mil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GRR Water Quality Modeling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438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368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ppt5B9C.tmp</Template>
  <TotalTime>0</TotalTime>
  <Words>242</Words>
  <Application>Microsoft Office PowerPoint</Application>
  <PresentationFormat>On-screen Show (4:3)</PresentationFormat>
  <Paragraphs>111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Slide Master</vt:lpstr>
      <vt:lpstr>Slide 1</vt:lpstr>
      <vt:lpstr>USACE EFDC-CEQUAL-ICM Model Mesh</vt:lpstr>
      <vt:lpstr>EFDC Model Calibration (Salinity)</vt:lpstr>
      <vt:lpstr>EFDC Model Calibration (Buckman Br.)</vt:lpstr>
      <vt:lpstr>CE-QUAL-ICM Model Calibration</vt:lpstr>
      <vt:lpstr>CE-QUAL-ICM Model Calibration</vt:lpstr>
      <vt:lpstr>Model Challenges</vt:lpstr>
      <vt:lpstr>GRR Water Quality Modeling</vt:lpstr>
      <vt:lpstr>GRR Water Quality Modeling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225</cp:revision>
  <cp:lastPrinted>2012-03-09T20:43:34Z</cp:lastPrinted>
  <dcterms:created xsi:type="dcterms:W3CDTF">2012-03-05T20:15:54Z</dcterms:created>
  <dcterms:modified xsi:type="dcterms:W3CDTF">2012-11-05T18:17:57Z</dcterms:modified>
</cp:coreProperties>
</file>